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3E874-FAA6-4FC0-38F8-A194C31AD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B5A54-D2A0-9747-C016-F1A75E5C1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4415A-0886-06DA-3F31-09F380B9C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8546A-B7E8-5B9A-B3D8-83E3404F5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84F95-2027-49FA-E764-F08D34E5A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0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10C9B-01E9-2971-27EF-C3D950910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7C691-4C72-4066-0143-6FA9F54F4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3C8C8-D5DC-28A2-09AB-BA6EF17EF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09242-5E3F-C0FC-01EC-1DEF57E04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DC601-9E74-A749-91CE-73DFAE114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32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28F12-1BE7-7A9D-522F-A0AA636F7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B54C7-7E6C-9317-3402-842EB8D84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9FC00-ED32-431C-5F85-CD8F9A120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48B64-D66D-381F-A436-0A5587357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354BD-B51E-08A9-53F0-9BE8805F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57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E191-6653-1B1B-6BA5-DFE17E45B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1C0B5-A92B-6280-72FB-49A75C1B3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4C9FB2-CFA5-48AC-48D3-3F74B9AAE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787AB-8652-1D6D-7CC1-71C2B25C6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C9021-36D8-C7B2-B270-3B4659A09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DEC78-AAE6-0DF6-44E1-3BF98015E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75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6B7D1-D22A-CAC1-29DE-14C04EF4E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D3298-28CE-D0B2-22D0-EBFD1CF6F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C1C27-F508-CF36-E2CD-24319DD42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C50597-978F-D0B8-AF2A-F2FF03E7E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A0EDB-1FD9-C0AF-E4C6-9B0F60B88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3E070D-4388-BEFF-61F1-46F316EB3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81C2BA-B5C4-4BF5-86DE-DF7920C28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B2EDDF-C1CD-D286-FC0A-61D9EE1E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34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091EA-AA56-7E79-CC20-665567327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EA0C49-F41E-097D-7BA4-3423B007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6066F-51D4-E5C7-B698-D19FDA4A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A930C-963A-2121-85B2-118B066A9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7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26C82A-1832-2F4A-63D9-FFE5C1FB3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2B4D79-0D25-4785-6C06-523CF3D35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06B80-4907-A828-155D-CC20679E0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08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CDB70-783B-51D6-DA73-A5BB2AE4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147F6-DD8F-4092-8E1F-46ACF6FD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2A625-4A76-5DD6-A8A8-220EE6C3F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C8683-C094-508F-B420-4F04B65E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FC1DA-F707-79A7-AD2A-A62237F36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9FC29-1A6D-ACDC-6015-55BE508DB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405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14166-DACA-6818-EE81-CCC2BCDC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8387EF-495E-20F8-1852-5A1F75A58C5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1A26F-7E68-BE30-7EAB-87DCAC52F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74833-EB1E-2A8A-D74E-EF193E68A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5AA49B-6D86-DEB9-0A54-F88465E1C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A86DB-DC1C-8087-9DE8-299B2805A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1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D1606-5CC3-A692-66E4-AD03593AF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31DD88-B546-2444-EDEA-CB1D2B6E2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B7551-DF12-A48C-ED81-58862CFD1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56F68-A0AC-2301-55EB-0155880E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EFC1B-7F8C-CDAF-E36A-2FC71DEF9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4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5C8465-7D99-9F2B-55BE-054A0A4F99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7B27E1-5367-D1C6-AB8C-B9E92072F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37A89-EA56-DFF1-2277-2233A6B9A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425EB-86D3-CF68-C017-C7D2A3F0B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7E9C1-11B7-1610-5B70-264908A0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52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B157F2-885F-A97C-4926-A81E05E6B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CAE78-4DB8-2E02-469C-B30961C44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39445-85A3-7DD4-C060-1C052AE4A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8D723A-4E83-F74B-AF98-3EB4E4964126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E39AF-8B31-E1F6-065A-E3A9AEE2E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BCCC1-FA58-381B-38F9-B8C413CE2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5A0E2E-2642-C045-849B-749642A09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0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quals 3">
            <a:extLst>
              <a:ext uri="{FF2B5EF4-FFF2-40B4-BE49-F238E27FC236}">
                <a16:creationId xmlns:a16="http://schemas.microsoft.com/office/drawing/2014/main" id="{690979CF-5739-23A6-8D09-51DA90A63C96}"/>
              </a:ext>
            </a:extLst>
          </p:cNvPr>
          <p:cNvSpPr/>
          <p:nvPr/>
        </p:nvSpPr>
        <p:spPr>
          <a:xfrm rot="16200000">
            <a:off x="-3894857" y="2674508"/>
            <a:ext cx="9309440" cy="1528282"/>
          </a:xfrm>
          <a:prstGeom prst="mathEqual">
            <a:avLst>
              <a:gd name="adj1" fmla="val 23520"/>
              <a:gd name="adj2" fmla="val 184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Foot Washing Stock Photos, Images and Backgrounds for Free Download">
            <a:extLst>
              <a:ext uri="{FF2B5EF4-FFF2-40B4-BE49-F238E27FC236}">
                <a16:creationId xmlns:a16="http://schemas.microsoft.com/office/drawing/2014/main" id="{791D38CF-131C-ED86-79B4-47DC8E71E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5" y="2142683"/>
            <a:ext cx="7819913" cy="46922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86471B-7D4D-B742-42D5-278545CBA8F8}"/>
              </a:ext>
            </a:extLst>
          </p:cNvPr>
          <p:cNvSpPr txBox="1"/>
          <p:nvPr/>
        </p:nvSpPr>
        <p:spPr>
          <a:xfrm>
            <a:off x="1524005" y="12494"/>
            <a:ext cx="56043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/>
              <a:t>Appointing </a:t>
            </a:r>
          </a:p>
          <a:p>
            <a:pPr algn="l"/>
            <a:r>
              <a:rPr lang="en-US" sz="4400"/>
              <a:t>“above reproach” </a:t>
            </a:r>
          </a:p>
          <a:p>
            <a:pPr algn="l"/>
            <a:r>
              <a:rPr lang="en-US" sz="4400"/>
              <a:t>Shepherds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73301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quals 3">
            <a:extLst>
              <a:ext uri="{FF2B5EF4-FFF2-40B4-BE49-F238E27FC236}">
                <a16:creationId xmlns:a16="http://schemas.microsoft.com/office/drawing/2014/main" id="{690979CF-5739-23A6-8D09-51DA90A63C96}"/>
              </a:ext>
            </a:extLst>
          </p:cNvPr>
          <p:cNvSpPr/>
          <p:nvPr/>
        </p:nvSpPr>
        <p:spPr>
          <a:xfrm rot="16200000">
            <a:off x="-3894857" y="2674508"/>
            <a:ext cx="9309440" cy="1528282"/>
          </a:xfrm>
          <a:prstGeom prst="mathEqual">
            <a:avLst>
              <a:gd name="adj1" fmla="val 23520"/>
              <a:gd name="adj2" fmla="val 184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Foot Washing Stock Photos, Images and Backgrounds for Free Download">
            <a:extLst>
              <a:ext uri="{FF2B5EF4-FFF2-40B4-BE49-F238E27FC236}">
                <a16:creationId xmlns:a16="http://schemas.microsoft.com/office/drawing/2014/main" id="{791D38CF-131C-ED86-79B4-47DC8E71E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480" y="5008306"/>
            <a:ext cx="3010013" cy="1806112"/>
          </a:xfrm>
          <a:prstGeom prst="round2DiagRect">
            <a:avLst>
              <a:gd name="adj1" fmla="val 35947"/>
              <a:gd name="adj2" fmla="val 0"/>
            </a:avLst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86471B-7D4D-B742-42D5-278545CBA8F8}"/>
              </a:ext>
            </a:extLst>
          </p:cNvPr>
          <p:cNvSpPr txBox="1"/>
          <p:nvPr/>
        </p:nvSpPr>
        <p:spPr>
          <a:xfrm>
            <a:off x="1524005" y="18454"/>
            <a:ext cx="5604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/>
              <a:t>Appointing Shepherds</a:t>
            </a:r>
          </a:p>
          <a:p>
            <a:pPr algn="l"/>
            <a:r>
              <a:rPr lang="en-US" sz="2600" dirty="0"/>
              <a:t>1 Tim. 3:1-7, Tit. 1:6-9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82C2E-B27B-96CA-6EC4-A8BBB92B6AC9}"/>
              </a:ext>
            </a:extLst>
          </p:cNvPr>
          <p:cNvSpPr txBox="1"/>
          <p:nvPr/>
        </p:nvSpPr>
        <p:spPr>
          <a:xfrm>
            <a:off x="1524005" y="1246457"/>
            <a:ext cx="663881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The Holy Spirit “makes” (Ac 20:28)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Appointing “qualifications” alone and missing descriptions of  “(E) older, (O/B) visitor, &amp; (P) shepherd”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Look for </a:t>
            </a:r>
            <a:r>
              <a:rPr lang="en-US" sz="3200" b="1" dirty="0"/>
              <a:t>Shepherds</a:t>
            </a:r>
            <a:r>
              <a:rPr lang="en-US" sz="3200" dirty="0"/>
              <a:t> who lead </a:t>
            </a:r>
            <a:r>
              <a:rPr lang="en-US" sz="3200" i="1" dirty="0"/>
              <a:t>not drive or campaign (1 Pet. 5:2-3)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There is no “way” to </a:t>
            </a:r>
            <a:r>
              <a:rPr lang="en-US" sz="3200" b="1" dirty="0"/>
              <a:t>appoint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b="1" dirty="0"/>
              <a:t>No</a:t>
            </a:r>
            <a:r>
              <a:rPr lang="en-US" sz="3200" dirty="0"/>
              <a:t> instructions for                      how/why/when to                       </a:t>
            </a:r>
            <a:r>
              <a:rPr lang="en-US" sz="3200" b="1" dirty="0"/>
              <a:t>remove</a:t>
            </a:r>
            <a:r>
              <a:rPr lang="en-US" sz="3200" dirty="0"/>
              <a:t> an elder.                                       (1 Tim 5:20)</a:t>
            </a:r>
          </a:p>
        </p:txBody>
      </p:sp>
    </p:spTree>
    <p:extLst>
      <p:ext uri="{BB962C8B-B14F-4D97-AF65-F5344CB8AC3E}">
        <p14:creationId xmlns:p14="http://schemas.microsoft.com/office/powerpoint/2010/main" val="423081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quals 3">
            <a:extLst>
              <a:ext uri="{FF2B5EF4-FFF2-40B4-BE49-F238E27FC236}">
                <a16:creationId xmlns:a16="http://schemas.microsoft.com/office/drawing/2014/main" id="{690979CF-5739-23A6-8D09-51DA90A63C96}"/>
              </a:ext>
            </a:extLst>
          </p:cNvPr>
          <p:cNvSpPr/>
          <p:nvPr/>
        </p:nvSpPr>
        <p:spPr>
          <a:xfrm rot="16200000">
            <a:off x="-3894857" y="2674508"/>
            <a:ext cx="9309440" cy="1528282"/>
          </a:xfrm>
          <a:prstGeom prst="mathEqual">
            <a:avLst>
              <a:gd name="adj1" fmla="val 23520"/>
              <a:gd name="adj2" fmla="val 184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Foot Washing Stock Photos, Images and Backgrounds for Free Download">
            <a:extLst>
              <a:ext uri="{FF2B5EF4-FFF2-40B4-BE49-F238E27FC236}">
                <a16:creationId xmlns:a16="http://schemas.microsoft.com/office/drawing/2014/main" id="{791D38CF-131C-ED86-79B4-47DC8E71E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480" y="5008306"/>
            <a:ext cx="3010013" cy="1806112"/>
          </a:xfrm>
          <a:prstGeom prst="round2DiagRect">
            <a:avLst>
              <a:gd name="adj1" fmla="val 35947"/>
              <a:gd name="adj2" fmla="val 0"/>
            </a:avLst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86471B-7D4D-B742-42D5-278545CBA8F8}"/>
              </a:ext>
            </a:extLst>
          </p:cNvPr>
          <p:cNvSpPr txBox="1"/>
          <p:nvPr/>
        </p:nvSpPr>
        <p:spPr>
          <a:xfrm>
            <a:off x="1524005" y="-55381"/>
            <a:ext cx="5604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/>
              <a:t>“Above Reproach”</a:t>
            </a:r>
          </a:p>
          <a:p>
            <a:pPr algn="l"/>
            <a:r>
              <a:rPr lang="en-US" sz="2600" dirty="0"/>
              <a:t>1 Tim. 3:1-7, Tit. 1:6-9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82C2E-B27B-96CA-6EC4-A8BBB92B6AC9}"/>
              </a:ext>
            </a:extLst>
          </p:cNvPr>
          <p:cNvSpPr txBox="1"/>
          <p:nvPr/>
        </p:nvSpPr>
        <p:spPr>
          <a:xfrm>
            <a:off x="1524005" y="965884"/>
            <a:ext cx="66388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”an overseer </a:t>
            </a:r>
            <a:r>
              <a:rPr lang="en-US" sz="3200" b="1" dirty="0"/>
              <a:t>must be above reproach</a:t>
            </a:r>
            <a:r>
              <a:rPr lang="en-US" sz="3200" dirty="0"/>
              <a:t>” </a:t>
            </a:r>
            <a:r>
              <a:rPr lang="en-US" sz="3200" i="1" dirty="0"/>
              <a:t>1 Timothy 3:2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“</a:t>
            </a:r>
            <a:r>
              <a:rPr lang="en-US" sz="3200" baseline="30000" dirty="0"/>
              <a:t>6</a:t>
            </a:r>
            <a:r>
              <a:rPr lang="en-US" sz="3200" dirty="0"/>
              <a:t>namely, if any man is </a:t>
            </a:r>
            <a:r>
              <a:rPr lang="en-US" sz="3200" b="1" dirty="0"/>
              <a:t>above reproach</a:t>
            </a:r>
            <a:r>
              <a:rPr lang="en-US" sz="3200" dirty="0"/>
              <a:t>, the husband of one wife, having children who believe, not accused of dissipation or rebellion.</a:t>
            </a:r>
            <a:r>
              <a:rPr lang="en-US" sz="3200" baseline="30000" dirty="0"/>
              <a:t>7</a:t>
            </a:r>
            <a:r>
              <a:rPr lang="en-US" sz="3200" b="1" dirty="0"/>
              <a:t>For the overseer must be above reproach</a:t>
            </a:r>
            <a:r>
              <a:rPr lang="en-US" sz="3200" dirty="0"/>
              <a:t> as God's steward,” </a:t>
            </a:r>
            <a:r>
              <a:rPr lang="en-US" sz="3200" i="1" dirty="0"/>
              <a:t>Titus 1:6-7a</a:t>
            </a:r>
          </a:p>
          <a:p>
            <a:pPr marL="285750" indent="-285750" algn="l">
              <a:buFont typeface="Wingdings" pitchFamily="2" charset="2"/>
              <a:buChar char="§"/>
            </a:pP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F0EFE6-A8E4-5CF3-765A-D6926D5EDE04}"/>
              </a:ext>
            </a:extLst>
          </p:cNvPr>
          <p:cNvSpPr txBox="1"/>
          <p:nvPr/>
        </p:nvSpPr>
        <p:spPr>
          <a:xfrm>
            <a:off x="1524005" y="5339826"/>
            <a:ext cx="6638818" cy="304698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lang="en-US" sz="3200" b="1" u="sng" dirty="0">
                <a:highlight>
                  <a:srgbClr val="FFFF00"/>
                </a:highlight>
              </a:rPr>
              <a:t>Proven</a:t>
            </a:r>
            <a:r>
              <a:rPr lang="en-US" sz="3200" b="1" dirty="0">
                <a:highlight>
                  <a:srgbClr val="FFFF00"/>
                </a:highlight>
              </a:rPr>
              <a:t> character</a:t>
            </a:r>
            <a:r>
              <a:rPr lang="en-US" sz="3200" b="1" dirty="0"/>
              <a:t> </a:t>
            </a:r>
            <a:r>
              <a:rPr lang="en-US" sz="3200" dirty="0"/>
              <a:t>(i.e.        hospitable, “manages,”                      not fighting, strong)</a:t>
            </a:r>
          </a:p>
          <a:p>
            <a:pPr marL="285750" indent="-285750" algn="l">
              <a:buFont typeface="Wingdings" pitchFamily="2" charset="2"/>
              <a:buChar char="§"/>
            </a:pPr>
            <a:endParaRPr lang="en-US" sz="3200" b="1" dirty="0"/>
          </a:p>
          <a:p>
            <a:pPr marL="285750" indent="-285750" algn="l">
              <a:buFont typeface="Wingdings" pitchFamily="2" charset="2"/>
              <a:buChar char="§"/>
            </a:pPr>
            <a:endParaRPr lang="en-US" sz="3200" b="1" i="1" dirty="0"/>
          </a:p>
          <a:p>
            <a:pPr marL="285750" indent="-285750" algn="l">
              <a:buFont typeface="Wingdings" pitchFamily="2" charset="2"/>
              <a:buChar char="§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1016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quals 3">
            <a:extLst>
              <a:ext uri="{FF2B5EF4-FFF2-40B4-BE49-F238E27FC236}">
                <a16:creationId xmlns:a16="http://schemas.microsoft.com/office/drawing/2014/main" id="{690979CF-5739-23A6-8D09-51DA90A63C96}"/>
              </a:ext>
            </a:extLst>
          </p:cNvPr>
          <p:cNvSpPr/>
          <p:nvPr/>
        </p:nvSpPr>
        <p:spPr>
          <a:xfrm rot="16200000">
            <a:off x="-3894857" y="2674508"/>
            <a:ext cx="9309440" cy="1528282"/>
          </a:xfrm>
          <a:prstGeom prst="mathEqual">
            <a:avLst>
              <a:gd name="adj1" fmla="val 23520"/>
              <a:gd name="adj2" fmla="val 184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Foot Washing Stock Photos, Images and Backgrounds for Free Download">
            <a:extLst>
              <a:ext uri="{FF2B5EF4-FFF2-40B4-BE49-F238E27FC236}">
                <a16:creationId xmlns:a16="http://schemas.microsoft.com/office/drawing/2014/main" id="{791D38CF-131C-ED86-79B4-47DC8E71E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480" y="5008306"/>
            <a:ext cx="3010013" cy="1806112"/>
          </a:xfrm>
          <a:prstGeom prst="round2DiagRect">
            <a:avLst>
              <a:gd name="adj1" fmla="val 35947"/>
              <a:gd name="adj2" fmla="val 0"/>
            </a:avLst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86471B-7D4D-B742-42D5-278545CBA8F8}"/>
              </a:ext>
            </a:extLst>
          </p:cNvPr>
          <p:cNvSpPr txBox="1"/>
          <p:nvPr/>
        </p:nvSpPr>
        <p:spPr>
          <a:xfrm>
            <a:off x="1524005" y="-55381"/>
            <a:ext cx="64961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/>
              <a:t>“Above Reproach” cont’d</a:t>
            </a:r>
          </a:p>
          <a:p>
            <a:pPr algn="l"/>
            <a:r>
              <a:rPr lang="en-US" sz="2600" dirty="0"/>
              <a:t>1 Tim. 3:1-7, Tit. 1:6-9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82C2E-B27B-96CA-6EC4-A8BBB92B6AC9}"/>
              </a:ext>
            </a:extLst>
          </p:cNvPr>
          <p:cNvSpPr txBox="1"/>
          <p:nvPr/>
        </p:nvSpPr>
        <p:spPr>
          <a:xfrm>
            <a:off x="1376334" y="1084020"/>
            <a:ext cx="758750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Shepherds are just Christians. Phil. 2:15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u="sng" dirty="0"/>
              <a:t>Exceptions when appointing: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3200" dirty="0"/>
              <a:t>experienced + older (1Tim.5:1 comp)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3200" dirty="0"/>
              <a:t>able to teach sound doctrine/refute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3200" dirty="0"/>
              <a:t>married men/children </a:t>
            </a:r>
            <a:r>
              <a:rPr lang="en-US" sz="3200" i="1" dirty="0"/>
              <a:t>(there’s purpose for that: stewardship)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3200" dirty="0"/>
              <a:t>already proven reputation toward outsiders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3200" dirty="0"/>
              <a:t>How much “above”?</a:t>
            </a:r>
          </a:p>
          <a:p>
            <a:pPr marL="285750" indent="-285750" algn="l">
              <a:buFont typeface="Wingdings" pitchFamily="2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189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quals 3">
            <a:extLst>
              <a:ext uri="{FF2B5EF4-FFF2-40B4-BE49-F238E27FC236}">
                <a16:creationId xmlns:a16="http://schemas.microsoft.com/office/drawing/2014/main" id="{690979CF-5739-23A6-8D09-51DA90A63C96}"/>
              </a:ext>
            </a:extLst>
          </p:cNvPr>
          <p:cNvSpPr/>
          <p:nvPr/>
        </p:nvSpPr>
        <p:spPr>
          <a:xfrm rot="16200000">
            <a:off x="-3894857" y="2674508"/>
            <a:ext cx="9309440" cy="1528282"/>
          </a:xfrm>
          <a:prstGeom prst="mathEqual">
            <a:avLst>
              <a:gd name="adj1" fmla="val 23520"/>
              <a:gd name="adj2" fmla="val 184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86471B-7D4D-B742-42D5-278545CBA8F8}"/>
              </a:ext>
            </a:extLst>
          </p:cNvPr>
          <p:cNvSpPr txBox="1"/>
          <p:nvPr/>
        </p:nvSpPr>
        <p:spPr>
          <a:xfrm>
            <a:off x="1524004" y="-55381"/>
            <a:ext cx="73659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/>
              <a:t>“Above Reproach” Questions</a:t>
            </a:r>
          </a:p>
          <a:p>
            <a:pPr algn="l"/>
            <a:r>
              <a:rPr lang="en-US" sz="2600" dirty="0"/>
              <a:t>1 Tim. 3:1-7, Tit. 1:6-9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82C2E-B27B-96CA-6EC4-A8BBB92B6AC9}"/>
              </a:ext>
            </a:extLst>
          </p:cNvPr>
          <p:cNvSpPr txBox="1"/>
          <p:nvPr/>
        </p:nvSpPr>
        <p:spPr>
          <a:xfrm>
            <a:off x="1376334" y="1084020"/>
            <a:ext cx="7587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 err="1"/>
              <a:t>Phariseeism</a:t>
            </a:r>
            <a:r>
              <a:rPr lang="en-US" sz="3200" dirty="0"/>
              <a:t>  and being “safe”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7781F2-6F79-309A-B2E9-AC2134F438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56" t="4612" r="2911" b="5476"/>
          <a:stretch>
            <a:fillRect/>
          </a:stretch>
        </p:blipFill>
        <p:spPr>
          <a:xfrm>
            <a:off x="1657194" y="1849694"/>
            <a:ext cx="6993399" cy="3694940"/>
          </a:xfrm>
          <a:prstGeom prst="roundRect">
            <a:avLst>
              <a:gd name="adj" fmla="val 26807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0C1F3B-1DFF-D28A-FF63-0E046E0FB57D}"/>
              </a:ext>
            </a:extLst>
          </p:cNvPr>
          <p:cNvSpPr txBox="1"/>
          <p:nvPr/>
        </p:nvSpPr>
        <p:spPr>
          <a:xfrm>
            <a:off x="1376334" y="5930553"/>
            <a:ext cx="7587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200" b="1" dirty="0"/>
              <a:t>Forced</a:t>
            </a:r>
            <a:r>
              <a:rPr lang="en-US" sz="3200" dirty="0"/>
              <a:t> conclusion vs. </a:t>
            </a:r>
            <a:r>
              <a:rPr lang="en-US" sz="3200" b="1" dirty="0"/>
              <a:t>a</a:t>
            </a:r>
            <a:r>
              <a:rPr lang="en-US" sz="3200" dirty="0"/>
              <a:t> conclusion</a:t>
            </a:r>
          </a:p>
        </p:txBody>
      </p:sp>
    </p:spTree>
    <p:extLst>
      <p:ext uri="{BB962C8B-B14F-4D97-AF65-F5344CB8AC3E}">
        <p14:creationId xmlns:p14="http://schemas.microsoft.com/office/powerpoint/2010/main" val="278433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quals 3">
            <a:extLst>
              <a:ext uri="{FF2B5EF4-FFF2-40B4-BE49-F238E27FC236}">
                <a16:creationId xmlns:a16="http://schemas.microsoft.com/office/drawing/2014/main" id="{690979CF-5739-23A6-8D09-51DA90A63C96}"/>
              </a:ext>
            </a:extLst>
          </p:cNvPr>
          <p:cNvSpPr/>
          <p:nvPr/>
        </p:nvSpPr>
        <p:spPr>
          <a:xfrm rot="16200000">
            <a:off x="-3894857" y="2674508"/>
            <a:ext cx="9309440" cy="1528282"/>
          </a:xfrm>
          <a:prstGeom prst="mathEqual">
            <a:avLst>
              <a:gd name="adj1" fmla="val 23520"/>
              <a:gd name="adj2" fmla="val 184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Foot Washing Stock Photos, Images and Backgrounds for Free Download">
            <a:extLst>
              <a:ext uri="{FF2B5EF4-FFF2-40B4-BE49-F238E27FC236}">
                <a16:creationId xmlns:a16="http://schemas.microsoft.com/office/drawing/2014/main" id="{791D38CF-131C-ED86-79B4-47DC8E71E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480" y="5008306"/>
            <a:ext cx="3010013" cy="1806112"/>
          </a:xfrm>
          <a:prstGeom prst="round2DiagRect">
            <a:avLst>
              <a:gd name="adj1" fmla="val 35947"/>
              <a:gd name="adj2" fmla="val 0"/>
            </a:avLst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86471B-7D4D-B742-42D5-278545CBA8F8}"/>
              </a:ext>
            </a:extLst>
          </p:cNvPr>
          <p:cNvSpPr txBox="1"/>
          <p:nvPr/>
        </p:nvSpPr>
        <p:spPr>
          <a:xfrm>
            <a:off x="1524004" y="-55381"/>
            <a:ext cx="73659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/>
              <a:t>Reasoning thru “Above Reproach”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82C2E-B27B-96CA-6EC4-A8BBB92B6AC9}"/>
              </a:ext>
            </a:extLst>
          </p:cNvPr>
          <p:cNvSpPr txBox="1"/>
          <p:nvPr/>
        </p:nvSpPr>
        <p:spPr>
          <a:xfrm>
            <a:off x="1302496" y="1388592"/>
            <a:ext cx="758750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lang="en-US" sz="3200" u="sng" dirty="0"/>
              <a:t>Conclusion or forced conclusion?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u="sng" dirty="0"/>
              <a:t>How do each of these bear on his character? </a:t>
            </a:r>
            <a:r>
              <a:rPr lang="en-US" sz="3200" dirty="0"/>
              <a:t> 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“Child</a:t>
            </a:r>
            <a:r>
              <a:rPr lang="en-US" sz="3200" b="1" dirty="0"/>
              <a:t>ren</a:t>
            </a:r>
            <a:r>
              <a:rPr lang="en-US" sz="3200" dirty="0"/>
              <a:t>”? (cf. 5:4,8; Matt. 22:24)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“</a:t>
            </a:r>
            <a:r>
              <a:rPr lang="en-US" sz="3200" b="1" dirty="0"/>
              <a:t>One</a:t>
            </a:r>
            <a:r>
              <a:rPr lang="en-US" sz="3200" dirty="0"/>
              <a:t> woman man” (1 Tim 5:9,14)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3200" dirty="0"/>
              <a:t>Believing </a:t>
            </a:r>
            <a:r>
              <a:rPr lang="en-US" sz="3200" b="1" dirty="0"/>
              <a:t>or</a:t>
            </a:r>
            <a:r>
              <a:rPr lang="en-US" sz="3200" dirty="0"/>
              <a:t> “Faithful/ Trustworthy” children (</a:t>
            </a:r>
            <a:r>
              <a:rPr lang="en-US" sz="3200" i="1" dirty="0"/>
              <a:t>Acts 14:23, Titus grammar &amp; commentary, late born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40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6</cp:revision>
  <dcterms:created xsi:type="dcterms:W3CDTF">2026-09-03T15:14:49Z</dcterms:created>
  <dcterms:modified xsi:type="dcterms:W3CDTF">2026-10-04T14:30:58Z</dcterms:modified>
</cp:coreProperties>
</file>